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3"/>
    <p:sldId id="258" r:id="rId4"/>
    <p:sldId id="315" r:id="rId5"/>
    <p:sldId id="381" r:id="rId6"/>
    <p:sldId id="365" r:id="rId7"/>
    <p:sldId id="397" r:id="rId8"/>
    <p:sldId id="398" r:id="rId9"/>
    <p:sldId id="396" r:id="rId10"/>
    <p:sldId id="382" r:id="rId11"/>
    <p:sldId id="385" r:id="rId12"/>
    <p:sldId id="383" r:id="rId13"/>
    <p:sldId id="386" r:id="rId14"/>
    <p:sldId id="388" r:id="rId15"/>
    <p:sldId id="391" r:id="rId16"/>
    <p:sldId id="393" r:id="rId17"/>
    <p:sldId id="392" r:id="rId18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洪涛" initials="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A2A2A2"/>
    <a:srgbClr val="EBE9DC"/>
    <a:srgbClr val="540000"/>
    <a:srgbClr val="AD1C21"/>
    <a:srgbClr val="7B1216"/>
    <a:srgbClr val="BAB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06" y="114"/>
      </p:cViewPr>
      <p:guideLst>
        <p:guide orient="horz" pos="2280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9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8713D-3691-4F68-86D1-E52843DD04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C2D2C-44B1-496D-80AF-5FE87C9C6B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42E7-CC49-4B33-A9F0-D0C1C307E485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888F8D02-9041-4C59-BC62-13DE0E5C6713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16</a:t>
            </a:r>
            <a:r>
              <a:rPr lang="zh-CN" altLang="en-US" dirty="0"/>
              <a:t>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0D015-3050-4711-A930-DBA9D446E2CE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888F8D02-9041-4C59-BC62-13DE0E5C6713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16</a:t>
            </a:r>
            <a:r>
              <a:rPr lang="zh-CN" altLang="en-US" dirty="0"/>
              <a:t>页</a:t>
            </a:r>
            <a:endParaRPr lang="zh-CN" altLang="en-US" dirty="0"/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4EE2-7952-4869-9B73-6BEE777DB13D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888F8D02-9041-4C59-BC62-13DE0E5C6713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16</a:t>
            </a:r>
            <a:r>
              <a:rPr lang="zh-CN" altLang="en-US" dirty="0"/>
              <a:t>页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46DA2-E781-4F8F-BFE4-B053012A5597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888F8D02-9041-4C59-BC62-13DE0E5C6713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16</a:t>
            </a:r>
            <a:r>
              <a:rPr lang="zh-CN" altLang="en-US" dirty="0"/>
              <a:t>页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4E101-7120-485A-AD2B-89BF852BEE5D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888F8D02-9041-4C59-BC62-13DE0E5C6713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16</a:t>
            </a:r>
            <a:r>
              <a:rPr lang="zh-CN" altLang="en-US" dirty="0"/>
              <a:t>页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55BC-1F5F-4450-8FED-90BEE6F1FC42}" type="datetime9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888F8D02-9041-4C59-BC62-13DE0E5C6713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16</a:t>
            </a:r>
            <a:r>
              <a:rPr lang="zh-CN" altLang="en-US" dirty="0"/>
              <a:t>页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48A2-1D73-418A-85D7-197D13753471}" type="datetime9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2E9-C79E-4543-B03F-D4DAEB9EACE6}" type="datetime9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888F8D02-9041-4C59-BC62-13DE0E5C6713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16</a:t>
            </a:r>
            <a:r>
              <a:rPr lang="zh-CN" altLang="en-US" dirty="0"/>
              <a:t>页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6E41-783D-4B8F-A659-4711CDA7D76C}" type="datetime9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888F8D02-9041-4C59-BC62-13DE0E5C6713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16</a:t>
            </a:r>
            <a:r>
              <a:rPr lang="zh-CN" altLang="en-US" dirty="0"/>
              <a:t>页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8C7C4-CEB9-42CD-9DEC-85883EB317A8}" type="datetime9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888F8D02-9041-4C59-BC62-13DE0E5C6713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16</a:t>
            </a:r>
            <a:r>
              <a:rPr lang="zh-CN" altLang="en-US" dirty="0"/>
              <a:t>页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371DB-7870-4CE9-A5F8-5D92395A52BA}" type="datetime9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888F8D02-9041-4C59-BC62-13DE0E5C6713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16</a:t>
            </a:r>
            <a:r>
              <a:rPr lang="zh-CN" altLang="en-US" dirty="0"/>
              <a:t>页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A4C5B-709B-4F68-8B8B-7929C9B0350A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0" y="2738109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 rot="16200000">
            <a:off x="10577896" y="3142921"/>
            <a:ext cx="1271471" cy="363349"/>
            <a:chOff x="6507038" y="462977"/>
            <a:chExt cx="2430800" cy="471379"/>
          </a:xfrm>
        </p:grpSpPr>
        <p:grpSp>
          <p:nvGrpSpPr>
            <p:cNvPr id="62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圆角矩形 62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51085" y="5004913"/>
            <a:ext cx="4502149" cy="593726"/>
            <a:chOff x="8811117" y="5841197"/>
            <a:chExt cx="4157307" cy="284184"/>
          </a:xfrm>
        </p:grpSpPr>
        <p:sp>
          <p:nvSpPr>
            <p:cNvPr id="42" name="文本框 41"/>
            <p:cNvSpPr txBox="1"/>
            <p:nvPr/>
          </p:nvSpPr>
          <p:spPr>
            <a:xfrm>
              <a:off x="8811117" y="5875542"/>
              <a:ext cx="2467412" cy="24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分享人：高文帅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401917" y="5841197"/>
              <a:ext cx="2566507" cy="249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183039" y="1471958"/>
            <a:ext cx="10106457" cy="8286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sz="4800" b="1" dirty="0">
                <a:ln w="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 Transformer</a:t>
            </a:r>
            <a:endParaRPr sz="4800" b="1" dirty="0">
              <a:ln w="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854355" y="918608"/>
            <a:ext cx="484560" cy="382547"/>
            <a:chOff x="4625150" y="6808104"/>
            <a:chExt cx="540316" cy="426565"/>
          </a:xfrm>
          <a:solidFill>
            <a:srgbClr val="4C98CF"/>
          </a:solidFill>
        </p:grpSpPr>
        <p:sp>
          <p:nvSpPr>
            <p:cNvPr id="50" name="Freeform 127"/>
            <p:cNvSpPr/>
            <p:nvPr/>
          </p:nvSpPr>
          <p:spPr bwMode="auto">
            <a:xfrm>
              <a:off x="4625150" y="6808104"/>
              <a:ext cx="540316" cy="352040"/>
            </a:xfrm>
            <a:custGeom>
              <a:avLst/>
              <a:gdLst>
                <a:gd name="T0" fmla="*/ 34 w 233"/>
                <a:gd name="T1" fmla="*/ 77 h 152"/>
                <a:gd name="T2" fmla="*/ 117 w 233"/>
                <a:gd name="T3" fmla="*/ 126 h 152"/>
                <a:gd name="T4" fmla="*/ 214 w 233"/>
                <a:gd name="T5" fmla="*/ 67 h 152"/>
                <a:gd name="T6" fmla="*/ 214 w 233"/>
                <a:gd name="T7" fmla="*/ 67 h 152"/>
                <a:gd name="T8" fmla="*/ 233 w 233"/>
                <a:gd name="T9" fmla="*/ 56 h 152"/>
                <a:gd name="T10" fmla="*/ 116 w 233"/>
                <a:gd name="T11" fmla="*/ 0 h 152"/>
                <a:gd name="T12" fmla="*/ 0 w 233"/>
                <a:gd name="T13" fmla="*/ 56 h 152"/>
                <a:gd name="T14" fmla="*/ 16 w 233"/>
                <a:gd name="T15" fmla="*/ 66 h 152"/>
                <a:gd name="T16" fmla="*/ 16 w 233"/>
                <a:gd name="T17" fmla="*/ 152 h 152"/>
                <a:gd name="T18" fmla="*/ 24 w 233"/>
                <a:gd name="T19" fmla="*/ 152 h 152"/>
                <a:gd name="T20" fmla="*/ 24 w 233"/>
                <a:gd name="T21" fmla="*/ 71 h 152"/>
                <a:gd name="T22" fmla="*/ 34 w 233"/>
                <a:gd name="T23" fmla="*/ 77 h 152"/>
                <a:gd name="T24" fmla="*/ 34 w 233"/>
                <a:gd name="T25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152">
                  <a:moveTo>
                    <a:pt x="34" y="77"/>
                  </a:moveTo>
                  <a:cubicBezTo>
                    <a:pt x="117" y="126"/>
                    <a:pt x="117" y="126"/>
                    <a:pt x="117" y="126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33" y="56"/>
                    <a:pt x="233" y="56"/>
                    <a:pt x="233" y="56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" name="Freeform 128"/>
            <p:cNvSpPr/>
            <p:nvPr/>
          </p:nvSpPr>
          <p:spPr bwMode="auto">
            <a:xfrm>
              <a:off x="4736940" y="7025799"/>
              <a:ext cx="314776" cy="208870"/>
            </a:xfrm>
            <a:custGeom>
              <a:avLst/>
              <a:gdLst>
                <a:gd name="T0" fmla="*/ 305 w 321"/>
                <a:gd name="T1" fmla="*/ 12 h 213"/>
                <a:gd name="T2" fmla="*/ 163 w 321"/>
                <a:gd name="T3" fmla="*/ 97 h 213"/>
                <a:gd name="T4" fmla="*/ 21 w 321"/>
                <a:gd name="T5" fmla="*/ 12 h 213"/>
                <a:gd name="T6" fmla="*/ 21 w 321"/>
                <a:gd name="T7" fmla="*/ 12 h 213"/>
                <a:gd name="T8" fmla="*/ 19 w 321"/>
                <a:gd name="T9" fmla="*/ 12 h 213"/>
                <a:gd name="T10" fmla="*/ 0 w 321"/>
                <a:gd name="T11" fmla="*/ 0 h 213"/>
                <a:gd name="T12" fmla="*/ 0 w 321"/>
                <a:gd name="T13" fmla="*/ 213 h 213"/>
                <a:gd name="T14" fmla="*/ 321 w 321"/>
                <a:gd name="T15" fmla="*/ 213 h 213"/>
                <a:gd name="T16" fmla="*/ 321 w 321"/>
                <a:gd name="T17" fmla="*/ 3 h 213"/>
                <a:gd name="T18" fmla="*/ 305 w 321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213">
                  <a:moveTo>
                    <a:pt x="305" y="12"/>
                  </a:moveTo>
                  <a:lnTo>
                    <a:pt x="163" y="97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321" y="213"/>
                  </a:lnTo>
                  <a:lnTo>
                    <a:pt x="321" y="3"/>
                  </a:lnTo>
                  <a:lnTo>
                    <a:pt x="305" y="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869310" y="3105018"/>
            <a:ext cx="9156789" cy="52070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大连大学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软件工程学院       </a:t>
            </a:r>
            <a:r>
              <a:rPr lang="en-US" altLang="zh-CN" sz="2000" b="1" dirty="0"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Dalian University  </a:t>
            </a:r>
            <a:endParaRPr lang="zh-CN" altLang="en-US" sz="2000" b="1" dirty="0"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57" name="圆角矩形 56"/>
          <p:cNvSpPr/>
          <p:nvPr/>
        </p:nvSpPr>
        <p:spPr>
          <a:xfrm rot="16200000" flipV="1">
            <a:off x="9790213" y="2680532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76" name="Freeform 96"/>
          <p:cNvSpPr/>
          <p:nvPr/>
        </p:nvSpPr>
        <p:spPr bwMode="auto">
          <a:xfrm>
            <a:off x="10095149" y="2969481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21145" y="5076825"/>
            <a:ext cx="392493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73989" y="6443369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</a:fld>
            <a:r>
              <a:rPr lang="en-US" altLang="zh-CN" dirty="0"/>
              <a:t>/16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0" y="270510"/>
            <a:ext cx="3698875" cy="1106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0" y="313690"/>
            <a:ext cx="1021080" cy="102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5715" y="525780"/>
            <a:ext cx="1011555" cy="77978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22605" y="3010535"/>
            <a:ext cx="7787640" cy="3572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560955" y="1571625"/>
            <a:ext cx="1997075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3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82360" y="1305560"/>
            <a:ext cx="5063490" cy="1406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</a:rPr>
              <a:t>目的</a:t>
            </a:r>
            <a:r>
              <a:rPr lang="zh-CN" altLang="en-US" sz="2400"/>
              <a:t>：减少计算量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</a:rPr>
              <a:t>缺点</a:t>
            </a:r>
            <a:r>
              <a:rPr lang="zh-CN" altLang="en-US" sz="2800" b="1"/>
              <a:t>：</a:t>
            </a:r>
            <a:r>
              <a:rPr lang="zh-CN" altLang="en-US" sz="2400"/>
              <a:t>窗口之间无法进行信息交互</a:t>
            </a:r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1183640" y="588010"/>
            <a:ext cx="4505960" cy="26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W-MSA详解</a:t>
            </a:r>
            <a:endParaRPr lang="zh-CN" altLang="en-US" sz="4400" b="1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 2024-04-15 0850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195" y="3429000"/>
            <a:ext cx="7870825" cy="297624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1502410" y="1382395"/>
            <a:ext cx="9094470" cy="204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260340" y="431800"/>
            <a:ext cx="31229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W-MSA</a:t>
            </a:r>
            <a:endParaRPr lang="en-US" altLang="zh-CN" sz="36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60340" y="431800"/>
            <a:ext cx="31229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W-MSA</a:t>
            </a:r>
            <a:endParaRPr lang="en-US" altLang="zh-CN" sz="36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522605" y="1488440"/>
            <a:ext cx="11254740" cy="428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5715" y="525780"/>
            <a:ext cx="1011555" cy="77978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2560955" y="1571625"/>
            <a:ext cx="1997075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3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3640" y="588010"/>
            <a:ext cx="4505960" cy="26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44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W-MSA详解</a:t>
            </a:r>
            <a:endParaRPr lang="zh-CN" altLang="en-US" sz="4400" b="1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95" y="1419225"/>
            <a:ext cx="10772775" cy="42500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2275" y="5856605"/>
            <a:ext cx="11542395" cy="878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Swin Transformer用了一个滑动窗口，把左边的分块向右下角的方向整体移两个patch，这样窗口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和窗口之间就可以进行互动了，之前是这个窗口无法注意到别的窗口里的patch的信息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957705" y="1090930"/>
            <a:ext cx="31229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SW-MSA</a:t>
            </a:r>
            <a:endParaRPr lang="en-US" altLang="zh-CN" sz="36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255" y="2098040"/>
            <a:ext cx="9987280" cy="40900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7175" y="1165225"/>
            <a:ext cx="7726045" cy="570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优点</a:t>
            </a:r>
            <a:r>
              <a:rPr lang="zh-CN" altLang="en-US" sz="2400" b="1">
                <a:sym typeface="+mn-ea"/>
              </a:rPr>
              <a:t>：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实现了不同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之间的信息交互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 2024-04-16 1208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21485"/>
            <a:ext cx="4014470" cy="4169410"/>
          </a:xfrm>
          <a:prstGeom prst="rect">
            <a:avLst/>
          </a:prstGeom>
        </p:spPr>
      </p:pic>
      <p:pic>
        <p:nvPicPr>
          <p:cNvPr id="5" name="图片 4" descr="屏幕截图 2024-04-16 1209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080" y="2018665"/>
            <a:ext cx="7904480" cy="37223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18075" y="485775"/>
            <a:ext cx="2664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SW-MSA</a:t>
            </a:r>
            <a:endParaRPr lang="zh-CN" altLang="en-US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938390" y="2788708"/>
            <a:ext cx="3839210" cy="8286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zh-CN" altLang="en-US" sz="4800" dirty="0">
                <a:ln w="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感谢各位观看</a:t>
            </a:r>
            <a:endParaRPr lang="zh-CN" altLang="en-US" sz="4800" dirty="0">
              <a:ln w="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-8551" y="5623749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60"/>
          <p:cNvGrpSpPr/>
          <p:nvPr/>
        </p:nvGrpSpPr>
        <p:grpSpPr>
          <a:xfrm rot="16200000">
            <a:off x="11436485" y="6057840"/>
            <a:ext cx="1271471" cy="363349"/>
            <a:chOff x="6507038" y="462977"/>
            <a:chExt cx="2430800" cy="471379"/>
          </a:xfrm>
        </p:grpSpPr>
        <p:grpSp>
          <p:nvGrpSpPr>
            <p:cNvPr id="74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圆角矩形 74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圆角矩形 80"/>
          <p:cNvSpPr/>
          <p:nvPr/>
        </p:nvSpPr>
        <p:spPr>
          <a:xfrm rot="16200000" flipV="1">
            <a:off x="10447003" y="5586366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96"/>
          <p:cNvSpPr/>
          <p:nvPr/>
        </p:nvSpPr>
        <p:spPr bwMode="auto">
          <a:xfrm>
            <a:off x="10716633" y="5878142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grpSp>
        <p:nvGrpSpPr>
          <p:cNvPr id="84" name="组合 48"/>
          <p:cNvGrpSpPr/>
          <p:nvPr/>
        </p:nvGrpSpPr>
        <p:grpSpPr>
          <a:xfrm>
            <a:off x="5302008" y="1422365"/>
            <a:ext cx="484560" cy="382547"/>
            <a:chOff x="4625150" y="6808104"/>
            <a:chExt cx="540316" cy="426565"/>
          </a:xfrm>
          <a:solidFill>
            <a:srgbClr val="4C98CF"/>
          </a:solidFill>
        </p:grpSpPr>
        <p:sp>
          <p:nvSpPr>
            <p:cNvPr id="85" name="Freeform 127"/>
            <p:cNvSpPr/>
            <p:nvPr/>
          </p:nvSpPr>
          <p:spPr bwMode="auto">
            <a:xfrm>
              <a:off x="4625150" y="6808104"/>
              <a:ext cx="540316" cy="352040"/>
            </a:xfrm>
            <a:custGeom>
              <a:avLst/>
              <a:gdLst>
                <a:gd name="T0" fmla="*/ 34 w 233"/>
                <a:gd name="T1" fmla="*/ 77 h 152"/>
                <a:gd name="T2" fmla="*/ 117 w 233"/>
                <a:gd name="T3" fmla="*/ 126 h 152"/>
                <a:gd name="T4" fmla="*/ 214 w 233"/>
                <a:gd name="T5" fmla="*/ 67 h 152"/>
                <a:gd name="T6" fmla="*/ 214 w 233"/>
                <a:gd name="T7" fmla="*/ 67 h 152"/>
                <a:gd name="T8" fmla="*/ 233 w 233"/>
                <a:gd name="T9" fmla="*/ 56 h 152"/>
                <a:gd name="T10" fmla="*/ 116 w 233"/>
                <a:gd name="T11" fmla="*/ 0 h 152"/>
                <a:gd name="T12" fmla="*/ 0 w 233"/>
                <a:gd name="T13" fmla="*/ 56 h 152"/>
                <a:gd name="T14" fmla="*/ 16 w 233"/>
                <a:gd name="T15" fmla="*/ 66 h 152"/>
                <a:gd name="T16" fmla="*/ 16 w 233"/>
                <a:gd name="T17" fmla="*/ 152 h 152"/>
                <a:gd name="T18" fmla="*/ 24 w 233"/>
                <a:gd name="T19" fmla="*/ 152 h 152"/>
                <a:gd name="T20" fmla="*/ 24 w 233"/>
                <a:gd name="T21" fmla="*/ 71 h 152"/>
                <a:gd name="T22" fmla="*/ 34 w 233"/>
                <a:gd name="T23" fmla="*/ 77 h 152"/>
                <a:gd name="T24" fmla="*/ 34 w 233"/>
                <a:gd name="T25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152">
                  <a:moveTo>
                    <a:pt x="34" y="77"/>
                  </a:moveTo>
                  <a:cubicBezTo>
                    <a:pt x="117" y="126"/>
                    <a:pt x="117" y="126"/>
                    <a:pt x="117" y="126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33" y="56"/>
                    <a:pt x="233" y="56"/>
                    <a:pt x="233" y="56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86" name="Freeform 128"/>
            <p:cNvSpPr/>
            <p:nvPr/>
          </p:nvSpPr>
          <p:spPr bwMode="auto">
            <a:xfrm>
              <a:off x="4736940" y="7025799"/>
              <a:ext cx="314776" cy="208870"/>
            </a:xfrm>
            <a:custGeom>
              <a:avLst/>
              <a:gdLst>
                <a:gd name="T0" fmla="*/ 305 w 321"/>
                <a:gd name="T1" fmla="*/ 12 h 213"/>
                <a:gd name="T2" fmla="*/ 163 w 321"/>
                <a:gd name="T3" fmla="*/ 97 h 213"/>
                <a:gd name="T4" fmla="*/ 21 w 321"/>
                <a:gd name="T5" fmla="*/ 12 h 213"/>
                <a:gd name="T6" fmla="*/ 21 w 321"/>
                <a:gd name="T7" fmla="*/ 12 h 213"/>
                <a:gd name="T8" fmla="*/ 19 w 321"/>
                <a:gd name="T9" fmla="*/ 12 h 213"/>
                <a:gd name="T10" fmla="*/ 0 w 321"/>
                <a:gd name="T11" fmla="*/ 0 h 213"/>
                <a:gd name="T12" fmla="*/ 0 w 321"/>
                <a:gd name="T13" fmla="*/ 213 h 213"/>
                <a:gd name="T14" fmla="*/ 321 w 321"/>
                <a:gd name="T15" fmla="*/ 213 h 213"/>
                <a:gd name="T16" fmla="*/ 321 w 321"/>
                <a:gd name="T17" fmla="*/ 3 h 213"/>
                <a:gd name="T18" fmla="*/ 305 w 321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213">
                  <a:moveTo>
                    <a:pt x="305" y="12"/>
                  </a:moveTo>
                  <a:lnTo>
                    <a:pt x="163" y="97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321" y="213"/>
                  </a:lnTo>
                  <a:lnTo>
                    <a:pt x="321" y="3"/>
                  </a:lnTo>
                  <a:lnTo>
                    <a:pt x="305" y="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75472" y="652408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</a:fld>
            <a:r>
              <a:rPr lang="en-US" altLang="zh-CN" dirty="0"/>
              <a:t>/16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7470" y="177800"/>
            <a:ext cx="4248150" cy="1304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-2741856" y="2736809"/>
            <a:ext cx="6818603" cy="13449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14"/>
          <p:cNvGrpSpPr/>
          <p:nvPr/>
        </p:nvGrpSpPr>
        <p:grpSpPr>
          <a:xfrm>
            <a:off x="-22301" y="6654791"/>
            <a:ext cx="1271471" cy="203211"/>
            <a:chOff x="-22302" y="6654791"/>
            <a:chExt cx="1271471" cy="203210"/>
          </a:xfrm>
        </p:grpSpPr>
        <p:sp>
          <p:nvSpPr>
            <p:cNvPr id="9" name="圆角矩形 8"/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13075" y="245328"/>
            <a:ext cx="1031043" cy="4519883"/>
          </a:xfrm>
          <a:prstGeom prst="rect">
            <a:avLst/>
          </a:prstGeom>
          <a:noFill/>
        </p:spPr>
        <p:txBody>
          <a:bodyPr vert="eaVert" wrap="square" lIns="91436" tIns="45718" rIns="91436" bIns="45718" rtlCol="0">
            <a:spAutoFit/>
          </a:bodyPr>
          <a:lstStyle/>
          <a:p>
            <a:r>
              <a:rPr lang="en-US" altLang="zh-CN" sz="5500" dirty="0">
                <a:solidFill>
                  <a:schemeClr val="bg1"/>
                </a:solidFill>
                <a:latin typeface="Eras Light ITC" panose="020B0402030504020804" pitchFamily="34" charset="0"/>
              </a:rPr>
              <a:t>CONTENTS</a:t>
            </a:r>
            <a:endParaRPr lang="zh-CN" altLang="en-US" sz="55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73" name="圆角矩形 72"/>
          <p:cNvSpPr/>
          <p:nvPr>
            <p:custDataLst>
              <p:tags r:id="rId1"/>
            </p:custDataLst>
          </p:nvPr>
        </p:nvSpPr>
        <p:spPr>
          <a:xfrm rot="10800000" flipV="1">
            <a:off x="3292219" y="1258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74" name="圆角矩形 73"/>
          <p:cNvSpPr/>
          <p:nvPr>
            <p:custDataLst>
              <p:tags r:id="rId2"/>
            </p:custDataLst>
          </p:nvPr>
        </p:nvSpPr>
        <p:spPr>
          <a:xfrm rot="10800000" flipV="1">
            <a:off x="3292195" y="253911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6" name="圆角矩形 75"/>
          <p:cNvSpPr/>
          <p:nvPr>
            <p:custDataLst>
              <p:tags r:id="rId3"/>
            </p:custDataLst>
          </p:nvPr>
        </p:nvSpPr>
        <p:spPr>
          <a:xfrm rot="10800000" flipV="1">
            <a:off x="3279495" y="382007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77" name="圆角矩形 76"/>
          <p:cNvSpPr/>
          <p:nvPr>
            <p:custDataLst>
              <p:tags r:id="rId4"/>
            </p:custDataLst>
          </p:nvPr>
        </p:nvSpPr>
        <p:spPr>
          <a:xfrm rot="10800000" flipV="1">
            <a:off x="3292195" y="5100947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87" name="文本框 86"/>
          <p:cNvSpPr txBox="1"/>
          <p:nvPr>
            <p:custDataLst>
              <p:tags r:id="rId5"/>
            </p:custDataLst>
          </p:nvPr>
        </p:nvSpPr>
        <p:spPr>
          <a:xfrm>
            <a:off x="4445390" y="1180971"/>
            <a:ext cx="3382010" cy="64389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zh-CN" altLang="en-US" sz="36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网络整体框架</a:t>
            </a:r>
            <a:endParaRPr lang="zh-CN" altLang="en-US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6"/>
            </p:custDataLst>
          </p:nvPr>
        </p:nvSpPr>
        <p:spPr>
          <a:xfrm>
            <a:off x="4387605" y="2462619"/>
            <a:ext cx="3552825" cy="64389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Patch Merging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>
            <p:custDataLst>
              <p:tags r:id="rId7"/>
            </p:custDataLst>
          </p:nvPr>
        </p:nvSpPr>
        <p:spPr>
          <a:xfrm>
            <a:off x="4445390" y="3742416"/>
            <a:ext cx="1961515" cy="64389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W-MSA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8"/>
            </p:custDataLst>
          </p:nvPr>
        </p:nvSpPr>
        <p:spPr>
          <a:xfrm>
            <a:off x="4387605" y="5022578"/>
            <a:ext cx="2236470" cy="64389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SW-MSA</a:t>
            </a:r>
            <a:endParaRPr lang="en-US" altLang="zh-CN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9349509" y="6453481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mtClean="0"/>
            </a:fld>
            <a:r>
              <a:rPr lang="en-US" altLang="zh-CN" dirty="0"/>
              <a:t>/16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470" y="177800"/>
            <a:ext cx="4248150" cy="1304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3442447" y="252859"/>
            <a:ext cx="8749555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55" name="文本框 54"/>
          <p:cNvSpPr txBox="1"/>
          <p:nvPr/>
        </p:nvSpPr>
        <p:spPr>
          <a:xfrm>
            <a:off x="522623" y="267581"/>
            <a:ext cx="2875915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sz="2400" b="1" dirty="0">
                <a:ln w="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Swin Transformer</a:t>
            </a:r>
            <a:endParaRPr lang="zh-CN" altLang="en-US" sz="2400" b="1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83495" y="252730"/>
            <a:ext cx="1802765" cy="553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690"/>
            <a:ext cx="11993245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5715" y="249555"/>
            <a:ext cx="803275" cy="79883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55" name="文本框 54"/>
          <p:cNvSpPr txBox="1"/>
          <p:nvPr/>
        </p:nvSpPr>
        <p:spPr>
          <a:xfrm>
            <a:off x="1047115" y="331470"/>
            <a:ext cx="3475990" cy="911860"/>
          </a:xfrm>
          <a:prstGeom prst="rect">
            <a:avLst/>
          </a:prstGeom>
          <a:noFill/>
        </p:spPr>
        <p:txBody>
          <a:bodyPr wrap="none" lIns="91436" tIns="45718" rIns="91436" bIns="45718" rtlCol="0">
            <a:noAutofit/>
          </a:bodyPr>
          <a:lstStyle/>
          <a:p>
            <a:pPr algn="l"/>
            <a:r>
              <a:rPr lang="zh-CN" altLang="en-US" sz="36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网络整体框架</a:t>
            </a:r>
            <a:endParaRPr lang="zh-CN" altLang="en-US" sz="3600" b="1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屏幕截图 2024-04-15 0119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630680"/>
            <a:ext cx="6219190" cy="4630420"/>
          </a:xfrm>
          <a:prstGeom prst="rect">
            <a:avLst/>
          </a:prstGeom>
        </p:spPr>
      </p:pic>
      <p:pic>
        <p:nvPicPr>
          <p:cNvPr id="4" name="图片 3" descr="屏幕截图 2024-04-15 012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25" y="0"/>
            <a:ext cx="4894580" cy="6697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1139825" y="226695"/>
            <a:ext cx="597535" cy="2105025"/>
          </a:xfrm>
          <a:prstGeom prst="rect">
            <a:avLst/>
          </a:prstGeom>
          <a:noFill/>
        </p:spPr>
        <p:txBody>
          <a:bodyPr wrap="none" lIns="91436" tIns="45718" rIns="91436" bIns="45718" rtlCol="0">
            <a:noAutofit/>
          </a:bodyPr>
          <a:lstStyle/>
          <a:p>
            <a:pPr algn="l"/>
            <a:r>
              <a:rPr lang="zh-CN" altLang="en-US" sz="28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endParaRPr lang="zh-CN" altLang="en-US" sz="2800" b="1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8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络</a:t>
            </a:r>
            <a:endParaRPr lang="zh-CN" altLang="en-US" sz="2800" b="1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8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</a:t>
            </a:r>
            <a:endParaRPr lang="zh-CN" altLang="en-US" sz="2800" b="1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8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</a:t>
            </a:r>
            <a:endParaRPr lang="zh-CN" altLang="en-US" sz="2800" b="1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8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</a:t>
            </a:r>
            <a:endParaRPr lang="zh-CN" altLang="en-US" sz="2800" b="1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8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</a:t>
            </a:r>
            <a:endParaRPr lang="zh-CN" altLang="en-US" sz="2800" b="1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" y="2968625"/>
            <a:ext cx="12120245" cy="3570605"/>
          </a:xfrm>
          <a:prstGeom prst="rect">
            <a:avLst/>
          </a:prstGeom>
        </p:spPr>
      </p:pic>
      <p:pic>
        <p:nvPicPr>
          <p:cNvPr id="7" name="图片 6" descr="屏幕截图 2024-04-15 1514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390525"/>
            <a:ext cx="9229725" cy="25057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785" y="488315"/>
            <a:ext cx="11567795" cy="5697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1690" y="97155"/>
            <a:ext cx="7833995" cy="6521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5715" y="249555"/>
            <a:ext cx="803275" cy="79883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55" name="文本框 54"/>
          <p:cNvSpPr txBox="1"/>
          <p:nvPr/>
        </p:nvSpPr>
        <p:spPr>
          <a:xfrm>
            <a:off x="1047115" y="331470"/>
            <a:ext cx="3475990" cy="911860"/>
          </a:xfrm>
          <a:prstGeom prst="rect">
            <a:avLst/>
          </a:prstGeom>
          <a:noFill/>
        </p:spPr>
        <p:txBody>
          <a:bodyPr wrap="none" lIns="91436" tIns="45718" rIns="91436" bIns="45718" rtlCol="0">
            <a:noAutofit/>
          </a:bodyPr>
          <a:lstStyle/>
          <a:p>
            <a:pPr algn="l"/>
            <a:r>
              <a:rPr lang="zh-CN" altLang="en-US" sz="3600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网络整体框架</a:t>
            </a:r>
            <a:endParaRPr lang="zh-CN" altLang="en-US" sz="3600" b="1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屏幕截图 2024-04-21 2015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1772285"/>
            <a:ext cx="11583035" cy="40424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76580" y="301625"/>
            <a:ext cx="10777220" cy="6151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" y="4484370"/>
            <a:ext cx="3694430" cy="12007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3.18874015748025,&quot;left&quot;:258.2279527559055,&quot;top&quot;:92.98984251968503,&quot;width&quot;:367.00275590551183}"/>
</p:tagLst>
</file>

<file path=ppt/tags/tag2.xml><?xml version="1.0" encoding="utf-8"?>
<p:tagLst xmlns:p="http://schemas.openxmlformats.org/presentationml/2006/main">
  <p:tag name="KSO_WM_DIAGRAM_VIRTUALLY_FRAME" val="{&quot;height&quot;:353.18874015748025,&quot;left&quot;:258.2279527559055,&quot;top&quot;:92.98984251968503,&quot;width&quot;:367.00275590551183}"/>
</p:tagLst>
</file>

<file path=ppt/tags/tag3.xml><?xml version="1.0" encoding="utf-8"?>
<p:tagLst xmlns:p="http://schemas.openxmlformats.org/presentationml/2006/main">
  <p:tag name="KSO_WM_DIAGRAM_VIRTUALLY_FRAME" val="{&quot;height&quot;:353.18874015748025,&quot;left&quot;:258.2279527559055,&quot;top&quot;:92.98984251968503,&quot;width&quot;:367.00275590551183}"/>
</p:tagLst>
</file>

<file path=ppt/tags/tag4.xml><?xml version="1.0" encoding="utf-8"?>
<p:tagLst xmlns:p="http://schemas.openxmlformats.org/presentationml/2006/main">
  <p:tag name="KSO_WM_DIAGRAM_VIRTUALLY_FRAME" val="{&quot;height&quot;:353.18874015748025,&quot;left&quot;:258.2279527559055,&quot;top&quot;:92.98984251968503,&quot;width&quot;:367.00275590551183}"/>
</p:tagLst>
</file>

<file path=ppt/tags/tag5.xml><?xml version="1.0" encoding="utf-8"?>
<p:tagLst xmlns:p="http://schemas.openxmlformats.org/presentationml/2006/main">
  <p:tag name="KSO_WM_DIAGRAM_VIRTUALLY_FRAME" val="{&quot;height&quot;:353.18874015748025,&quot;left&quot;:258.2279527559055,&quot;top&quot;:92.98984251968503,&quot;width&quot;:367.00275590551183}"/>
</p:tagLst>
</file>

<file path=ppt/tags/tag6.xml><?xml version="1.0" encoding="utf-8"?>
<p:tagLst xmlns:p="http://schemas.openxmlformats.org/presentationml/2006/main">
  <p:tag name="KSO_WM_DIAGRAM_VIRTUALLY_FRAME" val="{&quot;height&quot;:353.18874015748025,&quot;left&quot;:258.2279527559055,&quot;top&quot;:92.98984251968503,&quot;width&quot;:367.00275590551183}"/>
</p:tagLst>
</file>

<file path=ppt/tags/tag7.xml><?xml version="1.0" encoding="utf-8"?>
<p:tagLst xmlns:p="http://schemas.openxmlformats.org/presentationml/2006/main">
  <p:tag name="KSO_WM_DIAGRAM_VIRTUALLY_FRAME" val="{&quot;height&quot;:353.18874015748025,&quot;left&quot;:258.2279527559055,&quot;top&quot;:92.98984251968503,&quot;width&quot;:367.00275590551183}"/>
</p:tagLst>
</file>

<file path=ppt/tags/tag8.xml><?xml version="1.0" encoding="utf-8"?>
<p:tagLst xmlns:p="http://schemas.openxmlformats.org/presentationml/2006/main">
  <p:tag name="KSO_WM_DIAGRAM_VIRTUALLY_FRAME" val="{&quot;height&quot;:353.18874015748025,&quot;left&quot;:258.2279527559055,&quot;top&quot;:92.98984251968503,&quot;width&quot;:367.00275590551183}"/>
</p:tagLst>
</file>

<file path=ppt/tags/tag9.xml><?xml version="1.0" encoding="utf-8"?>
<p:tagLst xmlns:p="http://schemas.openxmlformats.org/presentationml/2006/main">
  <p:tag name="KSO_WPP_MARK_KEY" val="f81766e9-1455-4bd4-b696-cce7fb39e60b"/>
  <p:tag name="COMMONDATA" val="eyJoZGlkIjoiY2RiNDFlMGMwZjg1N2FlNjExNjg1ZTI3MjMwMTFjMDk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WPS 演示</Application>
  <PresentationFormat>宽屏</PresentationFormat>
  <Paragraphs>78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Segoe UI Semilight</vt:lpstr>
      <vt:lpstr>Eras Light ITC</vt:lpstr>
      <vt:lpstr>Times New Roman</vt:lpstr>
      <vt:lpstr>Century Gothic</vt:lpstr>
      <vt:lpstr>Arial Unicode MS</vt:lpstr>
      <vt:lpstr>Calibri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高文帅</cp:lastModifiedBy>
  <cp:revision>284</cp:revision>
  <dcterms:created xsi:type="dcterms:W3CDTF">2015-04-07T16:28:00Z</dcterms:created>
  <dcterms:modified xsi:type="dcterms:W3CDTF">2024-04-23T01:57:22Z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9DA5F09ED8AA473FB8F95E12496C1F23_13</vt:lpwstr>
  </property>
  <property fmtid="{D5CDD505-2E9C-101B-9397-08002B2CF9AE}" pid="3" name="KSOProductBuildVer">
    <vt:lpwstr>2052-12.1.0.16729</vt:lpwstr>
  </property>
</Properties>
</file>